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66" r:id="rId2"/>
    <p:sldId id="383" r:id="rId3"/>
    <p:sldId id="427" r:id="rId4"/>
    <p:sldId id="444" r:id="rId5"/>
    <p:sldId id="429" r:id="rId6"/>
    <p:sldId id="430" r:id="rId7"/>
    <p:sldId id="431" r:id="rId8"/>
    <p:sldId id="432" r:id="rId9"/>
    <p:sldId id="440" r:id="rId10"/>
    <p:sldId id="446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1" r:id="rId19"/>
    <p:sldId id="442" r:id="rId20"/>
    <p:sldId id="443" r:id="rId21"/>
    <p:sldId id="447" r:id="rId22"/>
    <p:sldId id="448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FF"/>
    <a:srgbClr val="0033CC"/>
    <a:srgbClr val="FFFF00"/>
    <a:srgbClr val="D5D2FE"/>
    <a:srgbClr val="FDFBD3"/>
    <a:srgbClr val="FDDFD3"/>
    <a:srgbClr val="FED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8216" autoAdjust="0"/>
  </p:normalViewPr>
  <p:slideViewPr>
    <p:cSldViewPr>
      <p:cViewPr varScale="1">
        <p:scale>
          <a:sx n="100" d="100"/>
          <a:sy n="100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D725E-EE20-404D-93A8-18CE2075D8A4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2599-CC01-4BD6-B1E6-E0FDE48C3F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3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2599-CC01-4BD6-B1E6-E0FDE48C3FA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2599-CC01-4BD6-B1E6-E0FDE48C3FA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2599-CC01-4BD6-B1E6-E0FDE48C3FA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23556" name="Picture 4" descr="基础部分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25425"/>
            <a:ext cx="8207375" cy="755650"/>
          </a:xfrm>
          <a:prstGeom prst="rect">
            <a:avLst/>
          </a:prstGeom>
          <a:noFill/>
        </p:spPr>
      </p:pic>
      <p:pic>
        <p:nvPicPr>
          <p:cNvPr id="23557" name="Picture 5" descr="基础部分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876925"/>
            <a:ext cx="8207375" cy="714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5750" y="1052513"/>
            <a:ext cx="2062163" cy="4824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6088" y="1052513"/>
            <a:ext cx="6037262" cy="4824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46088" y="1052513"/>
            <a:ext cx="8251825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052513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29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4103" name="Picture 7" descr="基础部分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875" y="225425"/>
            <a:ext cx="8207375" cy="755650"/>
          </a:xfrm>
          <a:prstGeom prst="rect">
            <a:avLst/>
          </a:prstGeom>
          <a:noFill/>
        </p:spPr>
      </p:pic>
      <p:pic>
        <p:nvPicPr>
          <p:cNvPr id="4104" name="Picture 8" descr="基础部分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5876925"/>
            <a:ext cx="8207375" cy="714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___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___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1116013" y="2205038"/>
            <a:ext cx="727233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0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/>
                <a:ea typeface="隶书"/>
              </a:rPr>
              <a:t>综合布线技术专业建设及课程设置</a:t>
            </a:r>
            <a:endParaRPr lang="zh-CN" altLang="en-US" sz="40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隶书"/>
              <a:ea typeface="隶书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214546" y="4929198"/>
            <a:ext cx="489585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江西唯康信息网络有限公司  </a:t>
            </a:r>
            <a:endParaRPr lang="en-US" altLang="zh-CN" sz="2000" dirty="0" smtClean="0">
              <a:solidFill>
                <a:schemeClr val="hlink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 smtClean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    </a:t>
            </a:r>
            <a:endParaRPr lang="zh-CN" altLang="en-US" sz="2000" dirty="0">
              <a:solidFill>
                <a:schemeClr val="hlink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3.3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综合布线工程师职业能力培养目标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357950" y="1000108"/>
            <a:ext cx="26084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岗位能力及人才定位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85926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能设计中小型综合布线系统方案；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能绘制各种综合布线图；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会综合布线产品选型和材料预算；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能按规范安装管槽路由、设备间、电信间、工作区等综合布线系统    环境；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能按规范敷设和端接双绞线和光缆；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能编制施工方案；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能以项目经理和监理工程师的身份管理和监理中小型综合布线工程；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能根据设计方案和验收标准对工程进行测试和验收；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具备勤劳诚信、善于协作配合、善于沟通交流等职业素养。</a:t>
            </a:r>
          </a:p>
          <a:p>
            <a:pPr lvl="1" algn="l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具备艰苦条件下和压力环境下工作的能力</a:t>
            </a:r>
            <a:endParaRPr lang="zh-CN" alt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3170246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3.4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人才定位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）基于中职学生培养目标（技能性安装工人）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）侧重于看懂设计与图纸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）懂得基本标准规范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）具有较强的动手能力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endParaRPr lang="en-US" altLang="zh-CN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6084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岗位能力及人才定位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4.1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专业建设硬件要求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377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10" y="2143116"/>
            <a:ext cx="38179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VCOM</a:t>
            </a:r>
            <a:r>
              <a:rPr lang="zh-CN" altLang="en-US" sz="2400" dirty="0">
                <a:solidFill>
                  <a:srgbClr val="FF0000"/>
                </a:solidFill>
              </a:rPr>
              <a:t>综合</a:t>
            </a:r>
            <a:r>
              <a:rPr lang="zh-CN" altLang="en-US" sz="2400" dirty="0" smtClean="0">
                <a:solidFill>
                  <a:srgbClr val="FF0000"/>
                </a:solidFill>
              </a:rPr>
              <a:t>布线实训室</a:t>
            </a: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642910" y="2857496"/>
            <a:ext cx="4071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dirty="0"/>
              <a:t>VCOM</a:t>
            </a:r>
            <a:r>
              <a:rPr lang="zh-CN" altLang="en-US" dirty="0"/>
              <a:t>综合布线实训室诞生于</a:t>
            </a:r>
            <a:r>
              <a:rPr lang="en-US" altLang="zh-CN" dirty="0"/>
              <a:t>2004</a:t>
            </a:r>
            <a:r>
              <a:rPr lang="zh-CN" altLang="en-US" dirty="0"/>
              <a:t>年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2006</a:t>
            </a:r>
            <a:r>
              <a:rPr lang="zh-CN" altLang="en-US" dirty="0"/>
              <a:t>年开始在国内部分院校实施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2008</a:t>
            </a:r>
            <a:r>
              <a:rPr lang="zh-CN" altLang="en-US" dirty="0"/>
              <a:t>年完成新产品线构建</a:t>
            </a:r>
          </a:p>
        </p:txBody>
      </p:sp>
      <p:pic>
        <p:nvPicPr>
          <p:cNvPr id="7" name="Picture 7" descr="DSC04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714500"/>
            <a:ext cx="3032125" cy="38877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4.1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专业建设硬件要求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377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10" y="2143116"/>
            <a:ext cx="77153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国家职业技能竞赛指定产品（中、高职）</a:t>
            </a:r>
          </a:p>
        </p:txBody>
      </p:sp>
      <p:pic>
        <p:nvPicPr>
          <p:cNvPr id="8" name="图片 7" descr="IMG_8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86058"/>
            <a:ext cx="4143372" cy="27605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8926" y="557214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2010</a:t>
            </a:r>
            <a:r>
              <a:rPr lang="zh-CN" altLang="en-US" dirty="0" smtClean="0"/>
              <a:t>年技能竞赛现场照片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4.2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综合布线实训室硬件配置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377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232449" name="Object 7"/>
          <p:cNvGraphicFramePr>
            <a:graphicFrameLocks noChangeAspect="1"/>
          </p:cNvGraphicFramePr>
          <p:nvPr/>
        </p:nvGraphicFramePr>
        <p:xfrm>
          <a:off x="2285984" y="2000240"/>
          <a:ext cx="4878403" cy="375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0" name="Worksheet" r:id="rId4" imgW="7943940" imgH="6105615" progId="Excel.Sheet.8">
                  <p:embed/>
                </p:oleObj>
              </mc:Choice>
              <mc:Fallback>
                <p:oleObj name="Worksheet" r:id="rId4" imgW="7943940" imgH="6105615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000240"/>
                        <a:ext cx="4878403" cy="375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377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1538" y="1857364"/>
            <a:ext cx="2960680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ts val="4000"/>
              </a:lnSpc>
              <a:spcBef>
                <a:spcPct val="75000"/>
              </a:spcBef>
            </a:pPr>
            <a:r>
              <a:rPr lang="zh-CN" altLang="en-US" sz="2400" dirty="0"/>
              <a:t>网络链路重现设计</a:t>
            </a:r>
          </a:p>
        </p:txBody>
      </p:sp>
      <p:sp>
        <p:nvSpPr>
          <p:cNvPr id="7" name="WordArt 91"/>
          <p:cNvSpPr>
            <a:spLocks noChangeArrowheads="1" noChangeShapeType="1"/>
          </p:cNvSpPr>
          <p:nvPr/>
        </p:nvSpPr>
        <p:spPr bwMode="auto">
          <a:xfrm>
            <a:off x="2843213" y="2506650"/>
            <a:ext cx="817562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设备间</a:t>
            </a:r>
            <a:r>
              <a:rPr lang="en-US" altLang="zh-CN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BD</a:t>
            </a:r>
            <a:endParaRPr lang="zh-CN" alt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/>
              <a:ea typeface="黑体"/>
            </a:endParaRPr>
          </a:p>
        </p:txBody>
      </p:sp>
      <p:sp>
        <p:nvSpPr>
          <p:cNvPr id="8" name="WordArt 92"/>
          <p:cNvSpPr>
            <a:spLocks noChangeArrowheads="1" noChangeShapeType="1"/>
          </p:cNvSpPr>
          <p:nvPr/>
        </p:nvSpPr>
        <p:spPr bwMode="auto">
          <a:xfrm>
            <a:off x="6804025" y="5243513"/>
            <a:ext cx="100647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操作台机架</a:t>
            </a:r>
          </a:p>
        </p:txBody>
      </p:sp>
      <p:sp>
        <p:nvSpPr>
          <p:cNvPr id="9" name="WordArt 93"/>
          <p:cNvSpPr>
            <a:spLocks noChangeArrowheads="1" noChangeShapeType="1"/>
          </p:cNvSpPr>
          <p:nvPr/>
        </p:nvSpPr>
        <p:spPr bwMode="auto">
          <a:xfrm>
            <a:off x="4932363" y="5243513"/>
            <a:ext cx="774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干线电缆</a:t>
            </a:r>
          </a:p>
        </p:txBody>
      </p:sp>
      <p:pic>
        <p:nvPicPr>
          <p:cNvPr id="10" name="Picture 94" descr="机柜全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011488"/>
            <a:ext cx="11969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5" descr="管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940050"/>
            <a:ext cx="14684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96"/>
          <p:cNvGraphicFramePr>
            <a:graphicFrameLocks noChangeAspect="1"/>
          </p:cNvGraphicFramePr>
          <p:nvPr/>
        </p:nvGraphicFramePr>
        <p:xfrm>
          <a:off x="1050925" y="3057525"/>
          <a:ext cx="8620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Visio" r:id="rId5" imgW="966826" imgH="1232240" progId="Visio.Drawing.11">
                  <p:embed/>
                </p:oleObj>
              </mc:Choice>
              <mc:Fallback>
                <p:oleObj name="Visio" r:id="rId5" imgW="966826" imgH="1232240" progId="Visio.Drawing.11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057525"/>
                        <a:ext cx="862013" cy="1190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WordArt 97"/>
          <p:cNvSpPr>
            <a:spLocks noChangeArrowheads="1" noChangeShapeType="1"/>
          </p:cNvSpPr>
          <p:nvPr/>
        </p:nvSpPr>
        <p:spPr bwMode="auto">
          <a:xfrm>
            <a:off x="1187450" y="2651125"/>
            <a:ext cx="712788" cy="26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校园网</a:t>
            </a:r>
          </a:p>
        </p:txBody>
      </p:sp>
      <p:sp>
        <p:nvSpPr>
          <p:cNvPr id="14" name="AutoShape 98"/>
          <p:cNvSpPr>
            <a:spLocks noChangeArrowheads="1"/>
          </p:cNvSpPr>
          <p:nvPr/>
        </p:nvSpPr>
        <p:spPr bwMode="auto">
          <a:xfrm rot="5400000">
            <a:off x="1196182" y="4155281"/>
            <a:ext cx="1181100" cy="909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33992495 h 21600"/>
              <a:gd name="T4" fmla="*/ 512222544 w 21600"/>
              <a:gd name="T5" fmla="*/ 1123436663 h 21600"/>
              <a:gd name="T6" fmla="*/ 0 w 21600"/>
              <a:gd name="T7" fmla="*/ 1368333765 h 21600"/>
              <a:gd name="T8" fmla="*/ 512222544 w 21600"/>
              <a:gd name="T9" fmla="*/ 1613231203 h 21600"/>
              <a:gd name="T10" fmla="*/ 1811337367 w 21600"/>
              <a:gd name="T11" fmla="*/ 1420838330 h 21600"/>
              <a:gd name="T12" fmla="*/ 2147483647 w 21600"/>
              <a:gd name="T13" fmla="*/ 827453019 h 21600"/>
              <a:gd name="T14" fmla="*/ 2147483647 w 21600"/>
              <a:gd name="T15" fmla="*/ 23399249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672 w 21600"/>
              <a:gd name="T25" fmla="*/ 17618 h 21600"/>
              <a:gd name="T26" fmla="*/ 19024 w 21600"/>
              <a:gd name="T27" fmla="*/ 1902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8321" y="0"/>
                </a:moveTo>
                <a:lnTo>
                  <a:pt x="15042" y="3133"/>
                </a:lnTo>
                <a:lnTo>
                  <a:pt x="17618" y="3133"/>
                </a:lnTo>
                <a:lnTo>
                  <a:pt x="17618" y="17618"/>
                </a:lnTo>
                <a:lnTo>
                  <a:pt x="3133" y="17618"/>
                </a:lnTo>
                <a:lnTo>
                  <a:pt x="3133" y="15042"/>
                </a:lnTo>
                <a:lnTo>
                  <a:pt x="0" y="18321"/>
                </a:lnTo>
                <a:lnTo>
                  <a:pt x="3133" y="21600"/>
                </a:lnTo>
                <a:lnTo>
                  <a:pt x="3133" y="19024"/>
                </a:lnTo>
                <a:lnTo>
                  <a:pt x="19024" y="19024"/>
                </a:lnTo>
                <a:lnTo>
                  <a:pt x="19024" y="3133"/>
                </a:lnTo>
                <a:lnTo>
                  <a:pt x="21600" y="313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99"/>
          <p:cNvSpPr>
            <a:spLocks noChangeArrowheads="1"/>
          </p:cNvSpPr>
          <p:nvPr/>
        </p:nvSpPr>
        <p:spPr bwMode="auto">
          <a:xfrm>
            <a:off x="4427538" y="3109913"/>
            <a:ext cx="1863725" cy="19764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48 w 21600"/>
              <a:gd name="T13" fmla="*/ 17575 h 21600"/>
              <a:gd name="T14" fmla="*/ 20452 w 21600"/>
              <a:gd name="T15" fmla="*/ 195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036" y="6035"/>
                </a:lnTo>
                <a:lnTo>
                  <a:pt x="10223" y="6035"/>
                </a:lnTo>
                <a:lnTo>
                  <a:pt x="10223" y="17575"/>
                </a:lnTo>
                <a:lnTo>
                  <a:pt x="3510" y="17575"/>
                </a:lnTo>
                <a:lnTo>
                  <a:pt x="3510" y="15535"/>
                </a:lnTo>
                <a:lnTo>
                  <a:pt x="0" y="18567"/>
                </a:lnTo>
                <a:lnTo>
                  <a:pt x="3510" y="21600"/>
                </a:lnTo>
                <a:lnTo>
                  <a:pt x="3510" y="19559"/>
                </a:lnTo>
                <a:lnTo>
                  <a:pt x="18090" y="19559"/>
                </a:lnTo>
                <a:lnTo>
                  <a:pt x="18090" y="21600"/>
                </a:lnTo>
                <a:lnTo>
                  <a:pt x="21600" y="18567"/>
                </a:lnTo>
                <a:lnTo>
                  <a:pt x="18090" y="15535"/>
                </a:lnTo>
                <a:lnTo>
                  <a:pt x="18090" y="17575"/>
                </a:lnTo>
                <a:lnTo>
                  <a:pt x="11377" y="17575"/>
                </a:lnTo>
                <a:lnTo>
                  <a:pt x="11377" y="6035"/>
                </a:lnTo>
                <a:lnTo>
                  <a:pt x="12564" y="603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" name="Picture 100" descr="模拟楼全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787525"/>
            <a:ext cx="144938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101"/>
          <p:cNvSpPr>
            <a:spLocks noChangeArrowheads="1" noChangeShapeType="1"/>
          </p:cNvSpPr>
          <p:nvPr/>
        </p:nvSpPr>
        <p:spPr bwMode="auto">
          <a:xfrm>
            <a:off x="6443663" y="2147888"/>
            <a:ext cx="1428750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工程实训模拟楼</a:t>
            </a:r>
          </a:p>
        </p:txBody>
      </p:sp>
      <p:sp>
        <p:nvSpPr>
          <p:cNvPr id="19" name="矩形 18"/>
          <p:cNvSpPr/>
          <p:nvPr/>
        </p:nvSpPr>
        <p:spPr>
          <a:xfrm>
            <a:off x="785786" y="1285860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/>
              <a:t>4.3 VCOM</a:t>
            </a:r>
            <a:r>
              <a:rPr lang="zh-CN" altLang="en-US" sz="2400" dirty="0" smtClean="0"/>
              <a:t>综合布线实训室特点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2377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5786" y="1285860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/>
              <a:t>4.4 </a:t>
            </a:r>
            <a:r>
              <a:rPr lang="zh-CN" altLang="en-US" sz="2400" dirty="0" smtClean="0"/>
              <a:t>部分产品图片</a:t>
            </a:r>
            <a:endParaRPr lang="zh-CN" altLang="en-US" sz="2400" dirty="0"/>
          </a:p>
        </p:txBody>
      </p:sp>
      <p:pic>
        <p:nvPicPr>
          <p:cNvPr id="18" name="Picture 5" descr="综合布线实训台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928802"/>
            <a:ext cx="3967162" cy="3103563"/>
          </a:xfrm>
          <a:prstGeom prst="rect">
            <a:avLst/>
          </a:prstGeom>
          <a:noFill/>
        </p:spPr>
      </p:pic>
      <p:pic>
        <p:nvPicPr>
          <p:cNvPr id="20" name="Picture 6" descr="IMG_0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989138"/>
            <a:ext cx="23542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57356" y="5072074"/>
            <a:ext cx="29289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 smtClean="0">
                <a:solidFill>
                  <a:srgbClr val="FF0000"/>
                </a:solidFill>
              </a:rPr>
              <a:t>更多产品请查看</a:t>
            </a:r>
            <a:r>
              <a:rPr lang="en-US" altLang="zh-CN" sz="2400" dirty="0" smtClean="0">
                <a:solidFill>
                  <a:srgbClr val="FF0000"/>
                </a:solidFill>
              </a:rPr>
              <a:t>VCOM</a:t>
            </a:r>
            <a:r>
              <a:rPr lang="zh-CN" altLang="en-US" sz="2400" dirty="0" smtClean="0">
                <a:solidFill>
                  <a:srgbClr val="FF0000"/>
                </a:solidFill>
              </a:rPr>
              <a:t>产品手册！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19159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五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专业师资</a:t>
            </a:r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要求</a:t>
            </a:r>
          </a:p>
        </p:txBody>
      </p:sp>
      <p:sp>
        <p:nvSpPr>
          <p:cNvPr id="19" name="矩形 18"/>
          <p:cNvSpPr/>
          <p:nvPr/>
        </p:nvSpPr>
        <p:spPr>
          <a:xfrm>
            <a:off x="785786" y="1285860"/>
            <a:ext cx="46875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/>
              <a:t>5.1 </a:t>
            </a:r>
            <a:r>
              <a:rPr lang="zh-CN" altLang="en-US" sz="2400" dirty="0" smtClean="0"/>
              <a:t>专业师资要求</a:t>
            </a:r>
            <a:endParaRPr lang="en-US" altLang="zh-CN" sz="2400" dirty="0" smtClean="0"/>
          </a:p>
          <a:p>
            <a:pPr algn="l"/>
            <a:endParaRPr lang="en-US" altLang="zh-CN" sz="2400" dirty="0"/>
          </a:p>
          <a:p>
            <a:pPr algn="l"/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）双师型的教师队伍是关键！</a:t>
            </a:r>
            <a:endParaRPr lang="en-US" altLang="zh-CN" sz="2400" dirty="0" smtClean="0"/>
          </a:p>
          <a:p>
            <a:pPr algn="l"/>
            <a:endParaRPr lang="en-US" altLang="zh-CN" sz="2400" dirty="0"/>
          </a:p>
          <a:p>
            <a:pPr algn="l"/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）企业工程师参与教学</a:t>
            </a:r>
            <a:endParaRPr lang="en-US" altLang="zh-CN" sz="2400" dirty="0" smtClean="0"/>
          </a:p>
          <a:p>
            <a:pPr algn="l"/>
            <a:endParaRPr lang="en-US" altLang="zh-CN" sz="2400" dirty="0"/>
          </a:p>
          <a:p>
            <a:pPr algn="l"/>
            <a:endParaRPr lang="zh-CN" altLang="en-US" sz="2400" dirty="0"/>
          </a:p>
        </p:txBody>
      </p:sp>
      <p:pic>
        <p:nvPicPr>
          <p:cNvPr id="6" name="Picture 8" descr="2008611134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2808288" cy="210661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2668585" cy="3581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19159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五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专业师资</a:t>
            </a:r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要求</a:t>
            </a:r>
          </a:p>
        </p:txBody>
      </p:sp>
      <p:sp>
        <p:nvSpPr>
          <p:cNvPr id="19" name="矩形 18"/>
          <p:cNvSpPr/>
          <p:nvPr/>
        </p:nvSpPr>
        <p:spPr>
          <a:xfrm>
            <a:off x="785786" y="1285860"/>
            <a:ext cx="34499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/>
              <a:t>5.1 </a:t>
            </a:r>
            <a:r>
              <a:rPr lang="zh-CN" altLang="en-US" sz="2400" dirty="0" smtClean="0"/>
              <a:t>专业师资要求</a:t>
            </a:r>
            <a:endParaRPr lang="en-US" altLang="zh-CN" sz="2400" dirty="0" smtClean="0"/>
          </a:p>
          <a:p>
            <a:pPr algn="l"/>
            <a:endParaRPr lang="en-US" altLang="zh-CN" sz="2400" dirty="0"/>
          </a:p>
          <a:p>
            <a:pPr algn="l"/>
            <a:r>
              <a:rPr lang="zh-CN" altLang="en-US" sz="2400" dirty="0" smtClean="0"/>
              <a:t>（</a:t>
            </a:r>
            <a:r>
              <a:rPr lang="en-US" altLang="zh-CN" sz="2400" dirty="0"/>
              <a:t>3</a:t>
            </a:r>
            <a:r>
              <a:rPr lang="zh-CN" altLang="en-US" sz="2400" dirty="0" smtClean="0"/>
              <a:t>）取得国家专业认证</a:t>
            </a:r>
            <a:endParaRPr lang="en-US" altLang="zh-CN" sz="2400" dirty="0"/>
          </a:p>
          <a:p>
            <a:pPr algn="l"/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57224" y="25003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人力资源和社会保障部 </a:t>
            </a:r>
          </a:p>
          <a:p>
            <a:r>
              <a:rPr lang="zh-CN" altLang="en-US" dirty="0"/>
              <a:t>通信行业特殊技术工种－线务员</a:t>
            </a:r>
          </a:p>
          <a:p>
            <a:r>
              <a:rPr lang="zh-CN" altLang="en-US" dirty="0"/>
              <a:t>“综合布线管理员”</a:t>
            </a:r>
          </a:p>
          <a:p>
            <a:r>
              <a:rPr lang="zh-CN" altLang="en-US" dirty="0"/>
              <a:t>职业编码：</a:t>
            </a:r>
            <a:r>
              <a:rPr lang="en-US" altLang="zh-CN" dirty="0"/>
              <a:t>3-03-03-02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要求</a:t>
            </a:r>
            <a:r>
              <a:rPr lang="zh-CN" dirty="0" smtClean="0"/>
              <a:t>通信线路维护及线路布线人员必须全部持证上岗。</a:t>
            </a:r>
            <a:endParaRPr lang="zh-CN" dirty="0"/>
          </a:p>
        </p:txBody>
      </p:sp>
      <p:sp>
        <p:nvSpPr>
          <p:cNvPr id="11" name="矩形 10"/>
          <p:cNvSpPr/>
          <p:nvPr/>
        </p:nvSpPr>
        <p:spPr>
          <a:xfrm>
            <a:off x="928662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综合布线管理员职业资格等级</a:t>
            </a:r>
          </a:p>
          <a:p>
            <a:endParaRPr lang="zh-CN" altLang="en-US" dirty="0"/>
          </a:p>
          <a:p>
            <a:pPr>
              <a:buFontTx/>
              <a:buNone/>
            </a:pPr>
            <a:r>
              <a:rPr lang="zh-CN" altLang="en-US" dirty="0" smtClean="0"/>
              <a:t>      中级</a:t>
            </a:r>
            <a:r>
              <a:rPr lang="en-US" altLang="zh-CN" dirty="0" smtClean="0"/>
              <a:t>--—</a:t>
            </a:r>
            <a:r>
              <a:rPr lang="zh-CN" altLang="en-US" dirty="0" smtClean="0"/>
              <a:t>高级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技师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高级技师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19159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五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专业师资</a:t>
            </a:r>
            <a:r>
              <a:rPr lang="zh-CN" altLang="en-US" b="0" dirty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要求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9913" y="1544638"/>
            <a:ext cx="8069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国家对于综合布线职业岗位的定义：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该职业资格证书可作为网络、通信、智能建筑等行业企业专业技术人员岗位聘用、任职、定级和晋升职务的重要依据，全国通用。可在官方网站：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http://www.gcvaic.org/</a:t>
            </a: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查询</a:t>
            </a: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工信部网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997200"/>
            <a:ext cx="4632325" cy="282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内容：</a:t>
            </a:r>
          </a:p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行业背景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二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专业特点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三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岗位能力及人才定位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四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专业建设硬件要求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五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专业师资要求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六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课程内容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六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课程内容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5786" y="1285860"/>
            <a:ext cx="48205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/>
              <a:t>6 </a:t>
            </a:r>
            <a:r>
              <a:rPr lang="zh-CN" altLang="en-US" sz="2400" dirty="0" smtClean="0"/>
              <a:t>课程内容</a:t>
            </a:r>
            <a:endParaRPr lang="en-US" altLang="zh-CN" sz="2400" dirty="0" smtClean="0"/>
          </a:p>
          <a:p>
            <a:pPr algn="l"/>
            <a:endParaRPr lang="en-US" altLang="zh-CN" sz="2400" dirty="0" smtClean="0"/>
          </a:p>
          <a:p>
            <a:pPr algn="l"/>
            <a:r>
              <a:rPr lang="zh-CN" altLang="en-US" sz="2400" dirty="0" smtClean="0"/>
              <a:t>（参考</a:t>
            </a:r>
            <a:r>
              <a:rPr lang="en-US" altLang="zh-CN" sz="2400" dirty="0" smtClean="0"/>
              <a:t>VCOM</a:t>
            </a:r>
            <a:r>
              <a:rPr lang="zh-CN" altLang="en-US" sz="2400" dirty="0" smtClean="0"/>
              <a:t>综合布线课程大纲）</a:t>
            </a:r>
            <a:endParaRPr lang="en-US" altLang="zh-CN" sz="2400" dirty="0"/>
          </a:p>
          <a:p>
            <a:pPr algn="l"/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57950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六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课程内容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2988" y="1125538"/>
            <a:ext cx="76327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附：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学情分析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喜欢实操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,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但劳动观念不强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喜欢竞争，竞争能带来学习动力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忽视规范和标准等理论知识的学习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挖掘非数理逻辑的学习潜力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5" descr="02网络2班同学在设备间安装配线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6" y="3779854"/>
            <a:ext cx="2663825" cy="200660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" name="Picture 6" descr="放线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79854"/>
            <a:ext cx="2736850" cy="1943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3240" y="2643182"/>
            <a:ext cx="2457442" cy="13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谢谢！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1.1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行业需求</a:t>
            </a:r>
            <a:endParaRPr lang="zh-CN" altLang="en-US" sz="2400" dirty="0" smtClean="0"/>
          </a:p>
          <a:p>
            <a:r>
              <a:rPr lang="zh-CN" altLang="en-US" sz="2400" dirty="0" smtClean="0"/>
              <a:t> </a:t>
            </a:r>
            <a:r>
              <a:rPr lang="en-US" altLang="zh-CN" sz="2400" dirty="0" smtClean="0"/>
              <a:t>2008</a:t>
            </a:r>
            <a:r>
              <a:rPr lang="zh-CN" altLang="en-US" sz="2400" dirty="0" smtClean="0"/>
              <a:t>年世界综合布线行业市场产值：</a:t>
            </a:r>
            <a:r>
              <a:rPr lang="en-US" altLang="zh-CN" sz="2400" dirty="0" smtClean="0"/>
              <a:t>153</a:t>
            </a:r>
            <a:r>
              <a:rPr lang="zh-CN" altLang="en-US" sz="2400" dirty="0" smtClean="0"/>
              <a:t>亿美元</a:t>
            </a:r>
          </a:p>
          <a:p>
            <a:r>
              <a:rPr lang="zh-CN" altLang="en-US" sz="2400" dirty="0" smtClean="0"/>
              <a:t> 至</a:t>
            </a:r>
            <a:r>
              <a:rPr lang="en-US" altLang="zh-CN" sz="2400" dirty="0" smtClean="0"/>
              <a:t>2013</a:t>
            </a:r>
            <a:r>
              <a:rPr lang="zh-CN" altLang="en-US" sz="2400" dirty="0" smtClean="0"/>
              <a:t>年，将增长为</a:t>
            </a:r>
            <a:r>
              <a:rPr lang="en-US" altLang="zh-CN" sz="2400" dirty="0" smtClean="0"/>
              <a:t>290</a:t>
            </a:r>
            <a:r>
              <a:rPr lang="zh-CN" altLang="en-US" sz="2400" dirty="0" smtClean="0"/>
              <a:t>亿美元</a:t>
            </a:r>
            <a:r>
              <a:rPr lang="zh-CN" altLang="en-US" sz="1600" dirty="0" smtClean="0"/>
              <a:t>（美国</a:t>
            </a:r>
            <a:r>
              <a:rPr lang="en-US" altLang="zh-CN" sz="1600" dirty="0" smtClean="0"/>
              <a:t>FTM</a:t>
            </a:r>
            <a:r>
              <a:rPr lang="zh-CN" altLang="en-US" sz="1600" dirty="0" smtClean="0"/>
              <a:t>顾问公司数据）</a:t>
            </a: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   </a:t>
            </a:r>
            <a:r>
              <a:rPr lang="zh-CN" altLang="en-US" sz="1600" dirty="0" smtClean="0"/>
              <a:t> </a:t>
            </a:r>
            <a:r>
              <a:rPr lang="en-US" altLang="zh-CN" sz="2400" dirty="0" smtClean="0"/>
              <a:t>2008</a:t>
            </a:r>
            <a:r>
              <a:rPr lang="zh-CN" altLang="en-US" sz="2400" dirty="0" smtClean="0"/>
              <a:t>年亚洲占据</a:t>
            </a:r>
            <a:r>
              <a:rPr lang="en-US" altLang="zh-CN" sz="2400" dirty="0" smtClean="0"/>
              <a:t>23</a:t>
            </a:r>
            <a:r>
              <a:rPr lang="zh-CN" altLang="en-US" sz="2400" dirty="0" smtClean="0"/>
              <a:t>亿美元，合</a:t>
            </a:r>
            <a:r>
              <a:rPr lang="en-US" altLang="zh-CN" sz="2400" dirty="0" smtClean="0"/>
              <a:t>160</a:t>
            </a:r>
            <a:r>
              <a:rPr lang="zh-CN" altLang="en-US" sz="2400" dirty="0" smtClean="0"/>
              <a:t>人民币 </a:t>
            </a:r>
          </a:p>
          <a:p>
            <a:r>
              <a:rPr lang="zh-CN" altLang="en-US" sz="2400" dirty="0" smtClean="0"/>
              <a:t>中国将在</a:t>
            </a: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年成为亚洲布线行业最大的市场，预计</a:t>
            </a: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年数据中心建设所用的布线产品已达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亿人民币，工程项目及配套产值将达数百亿人民币。</a:t>
            </a:r>
            <a:endParaRPr lang="en-US" altLang="zh-CN" sz="2400" dirty="0" smtClean="0"/>
          </a:p>
          <a:p>
            <a:r>
              <a:rPr lang="zh-CN" altLang="en-US" sz="2400" dirty="0" smtClean="0"/>
              <a:t>智能建筑的持续发展和数字化转换将加大综合布线系统的建设需求。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1600" dirty="0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215206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行业背景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1.2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岗位需求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）智能建筑的兴起带动了弱电工程岗位的需求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）高速计算机网络升级及建设需要更全面技术人才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）网络维护需软硬兼施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）提高行业的整体水准需要标准的普及</a:t>
            </a:r>
            <a:endParaRPr lang="zh-CN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215206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行业背景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1.3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行业工程现状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）工程项目设计水平低下，造成诸多不合理现状（浪费、寿命短、不科学）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）安装操作不规范，质量不能保障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）项目验收不系统，存在质量隐患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）网络管理不科学，导致机房线路愈发混乱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endParaRPr lang="zh-CN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215206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行业背景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1.4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根源及解决办法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）客观：新兴技术不够普及，管理及要求缺失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；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人才准入没设门槛，导致行业技术水平低下。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）本质：人才素质问题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）解决办法：加大专业普及力度，促进广大院校专业建设和课程改革</a:t>
            </a:r>
            <a:endParaRPr lang="zh-CN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215206" y="1000108"/>
            <a:ext cx="14542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行业背景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9913" y="1544638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二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专业特点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）涉及知识面广（可从智能楼宇专业、网络专业入手）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）着重操作性（设计与实操）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）着重经验性</a:t>
            </a:r>
            <a:endParaRPr lang="en-US" altLang="zh-CN" sz="2400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）需培养细致、专注的专业精神</a:t>
            </a:r>
            <a:endParaRPr lang="zh-CN" sz="2400" dirty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215206" y="1000108"/>
            <a:ext cx="14542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专业特点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5" y="1071546"/>
            <a:ext cx="7215238" cy="3668706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3.1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岗位知识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357950" y="1000108"/>
            <a:ext cx="26084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岗位能力及人才定位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572849" y="1285691"/>
            <a:ext cx="3910728" cy="523572"/>
            <a:chOff x="844" y="1141"/>
            <a:chExt cx="1104" cy="46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1205"/>
              <a:ext cx="1104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884" y="1141"/>
              <a:ext cx="1056" cy="4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Times New Roman" pitchFamily="18" charset="0"/>
                </a:rPr>
                <a:t>网络</a:t>
              </a:r>
              <a:r>
                <a:rPr lang="zh-CN" altLang="en-US" sz="2800" dirty="0" smtClean="0">
                  <a:latin typeface="Times New Roman" pitchFamily="18" charset="0"/>
                </a:rPr>
                <a:t>架构 </a:t>
              </a:r>
              <a:endParaRPr lang="zh-CN" altLang="en-US" sz="2800" dirty="0">
                <a:latin typeface="Times New Roman" pitchFamily="18" charset="0"/>
              </a:endParaRPr>
            </a:p>
          </p:txBody>
        </p:sp>
      </p:grp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743200" y="2450644"/>
            <a:ext cx="1391954" cy="349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/>
              <a:t>材料选择 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7162800" y="2507794"/>
            <a:ext cx="1259387" cy="349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/>
              <a:t>施工技术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761463" y="2507794"/>
            <a:ext cx="1391954" cy="349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/>
              <a:t>拓扑设计 </a:t>
            </a: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4876800" y="2507794"/>
            <a:ext cx="1391954" cy="349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/>
              <a:t>工程规范</a:t>
            </a:r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761463" y="2842262"/>
            <a:ext cx="3381840" cy="2726685"/>
            <a:chOff x="288" y="1766"/>
            <a:chExt cx="2449" cy="179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 rot="5400000">
              <a:off x="600" y="1992"/>
              <a:ext cx="43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rot="16200000" flipH="1">
              <a:off x="312" y="2376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80" y="2208"/>
              <a:ext cx="72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 rot="5400000">
              <a:off x="1044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 rot="5400000">
              <a:off x="660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288" y="2544"/>
              <a:ext cx="291" cy="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以太网</a:t>
              </a:r>
              <a:br>
                <a:rPr lang="zh-CN" altLang="en-US"/>
              </a:br>
              <a:r>
                <a:rPr lang="zh-CN" altLang="en-US"/>
                <a:t>类型 </a:t>
              </a: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672" y="2544"/>
              <a:ext cx="288" cy="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环网类型</a:t>
              </a:r>
              <a:br>
                <a:rPr lang="zh-CN" altLang="en-US"/>
              </a:br>
              <a:r>
                <a:rPr lang="zh-CN" altLang="en-US"/>
                <a:t> </a:t>
              </a: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1104" y="2544"/>
              <a:ext cx="288" cy="10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混合网类型 </a:t>
              </a:r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rot="5400000">
              <a:off x="2055" y="1982"/>
              <a:ext cx="43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rot="16200000" flipH="1">
              <a:off x="1746" y="2358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 rot="5400000">
              <a:off x="2581" y="2370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37"/>
            <p:cNvSpPr>
              <a:spLocks noChangeShapeType="1"/>
            </p:cNvSpPr>
            <p:nvPr/>
          </p:nvSpPr>
          <p:spPr bwMode="auto">
            <a:xfrm rot="5400000">
              <a:off x="2115" y="2370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2700338" y="4043004"/>
            <a:ext cx="401843" cy="14576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 dirty="0"/>
              <a:t>无线</a:t>
            </a:r>
            <a:br>
              <a:rPr lang="zh-CN" altLang="en-US" dirty="0"/>
            </a:br>
            <a:r>
              <a:rPr lang="zh-CN" altLang="en-US" dirty="0"/>
              <a:t>介质</a:t>
            </a:r>
            <a:br>
              <a:rPr lang="zh-CN" altLang="en-US" dirty="0"/>
            </a:br>
            <a:r>
              <a:rPr lang="zh-CN" altLang="en-US" dirty="0"/>
              <a:t> 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3317043" y="4000504"/>
            <a:ext cx="397701" cy="17346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 dirty="0"/>
              <a:t>有线电缆</a:t>
            </a:r>
            <a:br>
              <a:rPr lang="zh-CN" altLang="en-US" dirty="0"/>
            </a:br>
            <a:r>
              <a:rPr lang="zh-CN" altLang="en-US" dirty="0"/>
              <a:t>介质 </a:t>
            </a: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3924300" y="4000504"/>
            <a:ext cx="397701" cy="17346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r>
              <a:rPr lang="zh-CN" altLang="en-US" dirty="0"/>
              <a:t>光纤介质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</a:p>
        </p:txBody>
      </p: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4876800" y="2952108"/>
            <a:ext cx="1524521" cy="2334280"/>
            <a:chOff x="288" y="1776"/>
            <a:chExt cx="1104" cy="1766"/>
          </a:xfrm>
        </p:grpSpPr>
        <p:sp>
          <p:nvSpPr>
            <p:cNvPr id="31" name="Line 53"/>
            <p:cNvSpPr>
              <a:spLocks noChangeShapeType="1"/>
            </p:cNvSpPr>
            <p:nvPr/>
          </p:nvSpPr>
          <p:spPr bwMode="auto">
            <a:xfrm rot="5400000">
              <a:off x="600" y="1992"/>
              <a:ext cx="43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54"/>
            <p:cNvSpPr>
              <a:spLocks noChangeShapeType="1"/>
            </p:cNvSpPr>
            <p:nvPr/>
          </p:nvSpPr>
          <p:spPr bwMode="auto">
            <a:xfrm rot="16200000" flipH="1">
              <a:off x="312" y="2376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55"/>
            <p:cNvSpPr>
              <a:spLocks noChangeShapeType="1"/>
            </p:cNvSpPr>
            <p:nvPr/>
          </p:nvSpPr>
          <p:spPr bwMode="auto">
            <a:xfrm flipV="1">
              <a:off x="480" y="2208"/>
              <a:ext cx="72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rot="5400000">
              <a:off x="1044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 rot="5400000">
              <a:off x="660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288" y="2557"/>
              <a:ext cx="291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设计标准</a:t>
              </a:r>
              <a:br>
                <a:rPr lang="zh-CN" altLang="en-US"/>
              </a:br>
              <a:endParaRPr lang="zh-CN" altLang="en-US"/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672" y="2557"/>
              <a:ext cx="288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施工规范</a:t>
              </a:r>
              <a:br>
                <a:rPr lang="zh-CN" altLang="en-US"/>
              </a:br>
              <a:r>
                <a:rPr lang="zh-CN" altLang="en-US"/>
                <a:t> </a:t>
              </a: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1104" y="2557"/>
              <a:ext cx="288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工艺设计 </a:t>
              </a:r>
              <a:br>
                <a:rPr lang="zh-CN" altLang="en-US"/>
              </a:br>
              <a:endParaRPr lang="zh-CN" altLang="en-US"/>
            </a:p>
          </p:txBody>
        </p:sp>
      </p:grpSp>
      <p:grpSp>
        <p:nvGrpSpPr>
          <p:cNvPr id="39" name="Group 61"/>
          <p:cNvGrpSpPr>
            <a:grpSpLocks/>
          </p:cNvGrpSpPr>
          <p:nvPr/>
        </p:nvGrpSpPr>
        <p:grpSpPr bwMode="auto">
          <a:xfrm>
            <a:off x="6934200" y="2928934"/>
            <a:ext cx="1524521" cy="2334280"/>
            <a:chOff x="288" y="1776"/>
            <a:chExt cx="1104" cy="1766"/>
          </a:xfrm>
        </p:grpSpPr>
        <p:sp>
          <p:nvSpPr>
            <p:cNvPr id="40" name="Line 62"/>
            <p:cNvSpPr>
              <a:spLocks noChangeShapeType="1"/>
            </p:cNvSpPr>
            <p:nvPr/>
          </p:nvSpPr>
          <p:spPr bwMode="auto">
            <a:xfrm rot="5400000">
              <a:off x="600" y="1992"/>
              <a:ext cx="43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63"/>
            <p:cNvSpPr>
              <a:spLocks noChangeShapeType="1"/>
            </p:cNvSpPr>
            <p:nvPr/>
          </p:nvSpPr>
          <p:spPr bwMode="auto">
            <a:xfrm rot="16200000" flipH="1">
              <a:off x="312" y="2376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64"/>
            <p:cNvSpPr>
              <a:spLocks noChangeShapeType="1"/>
            </p:cNvSpPr>
            <p:nvPr/>
          </p:nvSpPr>
          <p:spPr bwMode="auto">
            <a:xfrm flipV="1">
              <a:off x="480" y="2208"/>
              <a:ext cx="72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 rot="5400000">
              <a:off x="1044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 rot="5400000">
              <a:off x="660" y="2364"/>
              <a:ext cx="31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Rectangle 67"/>
            <p:cNvSpPr>
              <a:spLocks noChangeArrowheads="1"/>
            </p:cNvSpPr>
            <p:nvPr/>
          </p:nvSpPr>
          <p:spPr bwMode="auto">
            <a:xfrm>
              <a:off x="288" y="2557"/>
              <a:ext cx="291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施工管理</a:t>
              </a:r>
              <a:br>
                <a:rPr lang="zh-CN" altLang="en-US"/>
              </a:br>
              <a:endParaRPr lang="zh-CN" altLang="en-US"/>
            </a:p>
          </p:txBody>
        </p:sp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672" y="2557"/>
              <a:ext cx="288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施工进程</a:t>
              </a:r>
              <a:br>
                <a:rPr lang="zh-CN" altLang="en-US"/>
              </a:br>
              <a:r>
                <a:rPr lang="zh-CN" altLang="en-US"/>
                <a:t> </a:t>
              </a:r>
            </a:p>
          </p:txBody>
        </p:sp>
        <p:sp>
          <p:nvSpPr>
            <p:cNvPr id="47" name="Rectangle 69"/>
            <p:cNvSpPr>
              <a:spLocks noChangeArrowheads="1"/>
            </p:cNvSpPr>
            <p:nvPr/>
          </p:nvSpPr>
          <p:spPr bwMode="auto">
            <a:xfrm>
              <a:off x="1104" y="2557"/>
              <a:ext cx="288" cy="9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r>
                <a:rPr lang="zh-CN" altLang="en-US"/>
                <a:t>质量控制 </a:t>
              </a:r>
              <a:br>
                <a:rPr lang="zh-CN" altLang="en-US"/>
              </a:br>
              <a:endParaRPr lang="zh-CN" altLang="en-US"/>
            </a:p>
          </p:txBody>
        </p:sp>
      </p:grpSp>
      <p:sp>
        <p:nvSpPr>
          <p:cNvPr id="48" name="Line 71"/>
          <p:cNvSpPr>
            <a:spLocks noChangeShapeType="1"/>
          </p:cNvSpPr>
          <p:nvPr/>
        </p:nvSpPr>
        <p:spPr bwMode="auto">
          <a:xfrm flipH="1">
            <a:off x="2143107" y="1791862"/>
            <a:ext cx="1916367" cy="6370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9" name="Line 72"/>
          <p:cNvSpPr>
            <a:spLocks noChangeShapeType="1"/>
          </p:cNvSpPr>
          <p:nvPr/>
        </p:nvSpPr>
        <p:spPr bwMode="auto">
          <a:xfrm flipH="1">
            <a:off x="3500430" y="1785926"/>
            <a:ext cx="714380" cy="6466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0" name="Line 73"/>
          <p:cNvSpPr>
            <a:spLocks noChangeShapeType="1"/>
          </p:cNvSpPr>
          <p:nvPr/>
        </p:nvSpPr>
        <p:spPr bwMode="auto">
          <a:xfrm>
            <a:off x="4495800" y="1791862"/>
            <a:ext cx="1076332" cy="6370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" name="Line 74"/>
          <p:cNvSpPr>
            <a:spLocks noChangeShapeType="1"/>
          </p:cNvSpPr>
          <p:nvPr/>
        </p:nvSpPr>
        <p:spPr bwMode="auto">
          <a:xfrm>
            <a:off x="4929190" y="1785926"/>
            <a:ext cx="250033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flipV="1">
            <a:off x="3071802" y="3500438"/>
            <a:ext cx="99425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294687" cy="4525962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3.2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工作任务分析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357950" y="1000108"/>
            <a:ext cx="26084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三</a:t>
            </a:r>
            <a:r>
              <a:rPr lang="en-US" altLang="zh-CN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b="0" dirty="0" smtClean="0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岗位能力及人才定位</a:t>
            </a:r>
            <a:endParaRPr lang="zh-CN" altLang="en-US" b="0" dirty="0">
              <a:solidFill>
                <a:srgbClr val="0033CC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23863" y="1638300"/>
          <a:ext cx="8351837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1" name="Worksheet" r:id="rId4" imgW="9258210" imgH="4781446" progId="Excel.Sheet.8">
                  <p:embed/>
                </p:oleObj>
              </mc:Choice>
              <mc:Fallback>
                <p:oleObj name="Worksheet" r:id="rId4" imgW="9258210" imgH="4781446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638300"/>
                        <a:ext cx="8351837" cy="431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员工手册培训">
  <a:themeElements>
    <a:clrScheme name="员工手册培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员工手册培训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员工手册培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员工手册培训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员工手册培训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员工手册培训</Template>
  <TotalTime>1611</TotalTime>
  <Words>961</Words>
  <Application>Microsoft Office PowerPoint</Application>
  <PresentationFormat>全屏显示(4:3)</PresentationFormat>
  <Paragraphs>142</Paragraphs>
  <Slides>22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员工手册培训</vt:lpstr>
      <vt:lpstr>Worksheet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vincent</cp:lastModifiedBy>
  <cp:revision>73</cp:revision>
  <dcterms:created xsi:type="dcterms:W3CDTF">2009-02-18T02:21:50Z</dcterms:created>
  <dcterms:modified xsi:type="dcterms:W3CDTF">2016-09-23T07:51:32Z</dcterms:modified>
</cp:coreProperties>
</file>